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6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3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2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8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0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2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7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3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8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0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5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naromanic.weebly.com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6000" dirty="0" smtClean="0"/>
              <a:t>Садржавање.</a:t>
            </a:r>
            <a:br>
              <a:rPr lang="sr-Cyrl-RS" sz="6000" dirty="0" smtClean="0"/>
            </a:br>
            <a:r>
              <a:rPr lang="sr-Cyrl-RS" sz="6000" dirty="0" smtClean="0"/>
              <a:t>ДЕЉИВОСТ БРОЈЕВА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988629" y="5727700"/>
            <a:ext cx="442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u="sng" dirty="0" smtClean="0"/>
              <a:t>Аутор:</a:t>
            </a:r>
            <a:r>
              <a:rPr lang="sr-Cyrl-RS" dirty="0" smtClean="0"/>
              <a:t> </a:t>
            </a:r>
            <a:r>
              <a:rPr lang="sr-Cyrl-RS" b="1" dirty="0" smtClean="0"/>
              <a:t>Марина </a:t>
            </a:r>
            <a:r>
              <a:rPr lang="sr-Cyrl-RS" b="1" dirty="0" smtClean="0"/>
              <a:t>Романић</a:t>
            </a:r>
            <a:r>
              <a:rPr lang="sr-Cyrl-RS" dirty="0" smtClean="0"/>
              <a:t>,</a:t>
            </a:r>
          </a:p>
          <a:p>
            <a:r>
              <a:rPr lang="sr-Cyrl-RS" dirty="0"/>
              <a:t> </a:t>
            </a:r>
            <a:r>
              <a:rPr lang="sr-Cyrl-RS" dirty="0" smtClean="0"/>
              <a:t>              наставник у целодневној настави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800" dirty="0" smtClean="0"/>
              <a:t>Садржавање:</a:t>
            </a:r>
            <a:br>
              <a:rPr lang="sr-Cyrl-RS" sz="4800" dirty="0" smtClean="0"/>
            </a:br>
            <a:r>
              <a:rPr lang="sr-Cyrl-RS" sz="4800" dirty="0" smtClean="0"/>
              <a:t>шта је то?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481" y="2323348"/>
            <a:ext cx="4158976" cy="471367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Када кажемо ’</a:t>
            </a:r>
            <a:r>
              <a:rPr lang="sr-Cyrl-RS" b="1" dirty="0" smtClean="0">
                <a:solidFill>
                  <a:srgbClr val="FF0000"/>
                </a:solidFill>
              </a:rPr>
              <a:t>’28 подељено са 4</a:t>
            </a:r>
            <a:r>
              <a:rPr lang="sr-Cyrl-RS" dirty="0" smtClean="0"/>
              <a:t>’’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481" y="2922052"/>
            <a:ext cx="5834885" cy="474291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Када се питамо ’</a:t>
            </a:r>
            <a:r>
              <a:rPr lang="sr-Cyrl-RS" b="1" dirty="0" smtClean="0">
                <a:solidFill>
                  <a:srgbClr val="FF0000"/>
                </a:solidFill>
              </a:rPr>
              <a:t>’колико се пута 4 садржи у 28</a:t>
            </a:r>
            <a:r>
              <a:rPr lang="sr-Cyrl-RS" dirty="0" smtClean="0"/>
              <a:t>’’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52304" y="2323348"/>
            <a:ext cx="218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</a:t>
            </a:r>
            <a:r>
              <a:rPr lang="sr-Cyrl-RS" dirty="0" smtClean="0"/>
              <a:t>ишемо </a:t>
            </a:r>
            <a:r>
              <a:rPr lang="sr-Cyrl-RS" b="1" dirty="0" smtClean="0">
                <a:solidFill>
                  <a:srgbClr val="FF0000"/>
                </a:solidFill>
              </a:rPr>
              <a:t>28 : 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8366" y="292205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о</a:t>
            </a:r>
            <a:r>
              <a:rPr lang="sr-Cyrl-RS" dirty="0" smtClean="0"/>
              <a:t>пет пишемо </a:t>
            </a:r>
            <a:r>
              <a:rPr lang="sr-Cyrl-RS" b="1" dirty="0" smtClean="0">
                <a:solidFill>
                  <a:srgbClr val="FF0000"/>
                </a:solidFill>
              </a:rPr>
              <a:t>28 : 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337" y="4036423"/>
            <a:ext cx="1022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Другим речима,  нама </a:t>
            </a:r>
            <a:r>
              <a:rPr lang="sr-Cyrl-RS" b="1" u="sng" dirty="0" smtClean="0"/>
              <a:t>садржавање </a:t>
            </a:r>
            <a:r>
              <a:rPr lang="sr-Cyrl-RS" b="1" dirty="0" smtClean="0"/>
              <a:t>открива </a:t>
            </a:r>
            <a:r>
              <a:rPr lang="sr-Cyrl-RS" dirty="0" smtClean="0"/>
              <a:t>колико у броју 28 можемо избројати скупова од по 4 јединице.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26080" y="5264331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4 + 4 + 4 + 4 + .... </a:t>
            </a:r>
            <a:endParaRPr lang="en-US" b="1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3582341" y="4771531"/>
            <a:ext cx="689456" cy="20019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61211" y="6215240"/>
            <a:ext cx="238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КОЛИКО ПУТА?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28059" y="5264331"/>
            <a:ext cx="101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= 28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02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149" y="1005840"/>
            <a:ext cx="7942217" cy="41801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r-Cyrl-RS" dirty="0" smtClean="0"/>
              <a:t>Ако траку дужине </a:t>
            </a:r>
            <a:r>
              <a:rPr lang="sr-Cyrl-RS" b="1" dirty="0" smtClean="0">
                <a:solidFill>
                  <a:srgbClr val="FF0000"/>
                </a:solidFill>
              </a:rPr>
              <a:t>27 </a:t>
            </a:r>
            <a:r>
              <a:rPr lang="en-US" b="1" dirty="0" smtClean="0">
                <a:solidFill>
                  <a:srgbClr val="FF0000"/>
                </a:solidFill>
              </a:rPr>
              <a:t>cm</a:t>
            </a:r>
            <a:r>
              <a:rPr lang="en-US" dirty="0" smtClean="0"/>
              <a:t> </a:t>
            </a:r>
            <a:r>
              <a:rPr lang="sr-Cyrl-RS" b="1" dirty="0" smtClean="0"/>
              <a:t>меримо </a:t>
            </a:r>
            <a:r>
              <a:rPr lang="sr-Cyrl-RS" dirty="0" smtClean="0"/>
              <a:t>(упоређујемо) </a:t>
            </a:r>
            <a:r>
              <a:rPr lang="sr-Cyrl-RS" b="1" dirty="0" smtClean="0"/>
              <a:t>траком</a:t>
            </a:r>
            <a:r>
              <a:rPr lang="sr-Cyrl-RS" b="1" dirty="0" smtClean="0"/>
              <a:t> </a:t>
            </a:r>
            <a:r>
              <a:rPr lang="sr-Cyrl-RS" dirty="0" smtClean="0"/>
              <a:t>од </a:t>
            </a:r>
            <a:r>
              <a:rPr lang="sr-Cyrl-RS" b="1" dirty="0" smtClean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cm</a:t>
            </a:r>
            <a:r>
              <a:rPr lang="sr-Cyrl-RS" dirty="0" smtClean="0"/>
              <a:t>,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8856" y="5121767"/>
            <a:ext cx="1969313" cy="4560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27 </a:t>
            </a:r>
            <a:r>
              <a:rPr lang="en-US" b="1" dirty="0" smtClean="0">
                <a:solidFill>
                  <a:srgbClr val="FF0000"/>
                </a:solidFill>
              </a:rPr>
              <a:t>cm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Latn-RS" b="1" dirty="0" smtClean="0"/>
              <a:t>: </a:t>
            </a:r>
            <a:r>
              <a:rPr lang="sr-Latn-RS" b="1" dirty="0" smtClean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sr-Latn-RS" b="1" dirty="0" smtClean="0">
                <a:solidFill>
                  <a:srgbClr val="002060"/>
                </a:solidFill>
              </a:rPr>
              <a:t>m </a:t>
            </a:r>
            <a:r>
              <a:rPr lang="sr-Latn-RS" b="1" dirty="0" smtClean="0"/>
              <a:t>= 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2149" y="535577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dirty="0" smtClean="0"/>
              <a:t>ДРУГИ ПРИМЕР</a:t>
            </a:r>
            <a:endParaRPr lang="en-US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862149" y="1319350"/>
            <a:ext cx="27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добијамо </a:t>
            </a:r>
            <a:r>
              <a:rPr lang="sr-Cyrl-RS" b="1" dirty="0"/>
              <a:t>мерни број 9.</a:t>
            </a:r>
            <a:endParaRPr lang="en-US" b="1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841" y="2820495"/>
            <a:ext cx="6486525" cy="59055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16200000">
            <a:off x="5149625" y="-809890"/>
            <a:ext cx="822960" cy="64865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42709" y="154141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27 </a:t>
            </a:r>
            <a:r>
              <a:rPr lang="en-US" dirty="0" smtClean="0"/>
              <a:t>cm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838" y="3426597"/>
            <a:ext cx="876300" cy="628650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 rot="5400000">
            <a:off x="2457161" y="3904092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3172340" y="391805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5400000">
            <a:off x="3887519" y="3930050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4602698" y="394287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5298458" y="394287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rot="5400000">
            <a:off x="6000523" y="394287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6702588" y="394287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404653" y="394287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 rot="5400000">
            <a:off x="8109698" y="3942871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08068" y="5786845"/>
            <a:ext cx="360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cm</a:t>
            </a:r>
            <a:r>
              <a:rPr lang="en-US" dirty="0" smtClean="0"/>
              <a:t> </a:t>
            </a:r>
            <a:r>
              <a:rPr lang="sr-Cyrl-RS" dirty="0" smtClean="0"/>
              <a:t>се у </a:t>
            </a:r>
            <a:r>
              <a:rPr lang="en-US" b="1" dirty="0" smtClean="0">
                <a:solidFill>
                  <a:srgbClr val="FF0000"/>
                </a:solidFill>
              </a:rPr>
              <a:t>27 cm</a:t>
            </a:r>
            <a:r>
              <a:rPr lang="en-US" dirty="0" smtClean="0"/>
              <a:t> </a:t>
            </a:r>
            <a:r>
              <a:rPr lang="sr-Cyrl-RS" b="1" u="sng" dirty="0" smtClean="0"/>
              <a:t>садрже</a:t>
            </a:r>
            <a:r>
              <a:rPr lang="sr-Cyrl-RS" b="1" dirty="0" smtClean="0"/>
              <a:t> 9 пута.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485017" y="5577840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Јер је </a:t>
            </a:r>
            <a:r>
              <a:rPr lang="sr-Cyrl-RS" b="1" dirty="0" smtClean="0"/>
              <a:t>9 ·</a:t>
            </a:r>
            <a:r>
              <a:rPr lang="sr-Cyrl-RS" dirty="0" smtClean="0"/>
              <a:t> </a:t>
            </a:r>
            <a:r>
              <a:rPr lang="sr-Cyrl-RS" b="1" dirty="0" smtClean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cm</a:t>
            </a:r>
            <a:r>
              <a:rPr lang="en-US" dirty="0" smtClean="0"/>
              <a:t> </a:t>
            </a:r>
            <a:r>
              <a:rPr lang="sr-Cyrl-RS" b="1" dirty="0" smtClean="0"/>
              <a:t>=</a:t>
            </a:r>
            <a:r>
              <a:rPr lang="sr-Cyrl-RS" dirty="0" smtClean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27 </a:t>
            </a:r>
            <a:r>
              <a:rPr lang="en-US" b="1" dirty="0" smtClean="0">
                <a:solidFill>
                  <a:srgbClr val="FF0000"/>
                </a:solidFill>
              </a:rPr>
              <a:t>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4161" y="4507763"/>
            <a:ext cx="69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002060"/>
                </a:solidFill>
              </a:rPr>
              <a:t>3 </a:t>
            </a:r>
            <a:r>
              <a:rPr lang="en-US" dirty="0" smtClean="0">
                <a:solidFill>
                  <a:srgbClr val="002060"/>
                </a:solidFill>
              </a:rPr>
              <a:t>cm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780" y="6336406"/>
            <a:ext cx="578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Кажемо и да је број 27 </a:t>
            </a:r>
            <a:r>
              <a:rPr lang="sr-Cyrl-RS" b="1" u="sng" dirty="0" smtClean="0"/>
              <a:t>дељив</a:t>
            </a:r>
            <a:r>
              <a:rPr lang="sr-Cyrl-RS" u="sng" dirty="0" smtClean="0"/>
              <a:t> б</a:t>
            </a:r>
            <a:r>
              <a:rPr lang="sr-Cyrl-RS" dirty="0" smtClean="0"/>
              <a:t>ројем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457200"/>
            <a:ext cx="10058400" cy="2551176"/>
          </a:xfrm>
        </p:spPr>
        <p:txBody>
          <a:bodyPr>
            <a:normAutofit/>
          </a:bodyPr>
          <a:lstStyle/>
          <a:p>
            <a:r>
              <a:rPr lang="sr-Cyrl-RS" sz="4800" dirty="0" smtClean="0"/>
              <a:t>Шта је још важно да знамо?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158023"/>
            <a:ext cx="9393501" cy="6969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Cyrl-RS" dirty="0" smtClean="0"/>
              <a:t>Да је наша црвена трака била дугачка </a:t>
            </a:r>
            <a:r>
              <a:rPr lang="sr-Cyrl-RS" b="1" dirty="0" smtClean="0">
                <a:solidFill>
                  <a:srgbClr val="C00000"/>
                </a:solidFill>
              </a:rPr>
              <a:t>29 </a:t>
            </a:r>
            <a:r>
              <a:rPr lang="en-US" b="1" dirty="0" smtClean="0">
                <a:solidFill>
                  <a:srgbClr val="C00000"/>
                </a:solidFill>
              </a:rPr>
              <a:t>cm</a:t>
            </a:r>
            <a:r>
              <a:rPr lang="en-US" dirty="0" smtClean="0"/>
              <a:t> </a:t>
            </a:r>
            <a:r>
              <a:rPr lang="sr-Cyrl-RS" dirty="0" smtClean="0"/>
              <a:t>(уместо 27 </a:t>
            </a:r>
            <a:r>
              <a:rPr lang="en-US" dirty="0" smtClean="0"/>
              <a:t>cm</a:t>
            </a:r>
            <a:r>
              <a:rPr lang="sr-Cyrl-RS" dirty="0" smtClean="0"/>
              <a:t>)</a:t>
            </a:r>
          </a:p>
          <a:p>
            <a:pPr marL="0" indent="0">
              <a:buNone/>
            </a:pPr>
            <a:r>
              <a:rPr lang="sr-Cyrl-RS" dirty="0" smtClean="0"/>
              <a:t> наше мерење би било мерење са остатком.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93953" y="2863758"/>
            <a:ext cx="7050493" cy="59055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16200000">
            <a:off x="5639444" y="-865861"/>
            <a:ext cx="530225" cy="68707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60274" y="1887583"/>
            <a:ext cx="99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C00000"/>
                </a:solidFill>
              </a:rPr>
              <a:t>29 </a:t>
            </a:r>
            <a:r>
              <a:rPr lang="en-US" b="1" dirty="0" smtClean="0">
                <a:solidFill>
                  <a:srgbClr val="C00000"/>
                </a:solidFill>
              </a:rPr>
              <a:t>cm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3" y="3401505"/>
            <a:ext cx="876300" cy="62865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5400000">
            <a:off x="2552168" y="398609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8199580" y="398609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3966486" y="399590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5400000">
            <a:off x="4668827" y="3987195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376867" y="399590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5400000">
            <a:off x="6084907" y="399590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6785486" y="399590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7486065" y="399590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rot="5400000">
            <a:off x="3259327" y="3995903"/>
            <a:ext cx="506712" cy="67271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8789292" y="2925862"/>
            <a:ext cx="0" cy="11973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69167" y="4435658"/>
            <a:ext cx="81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 c</a:t>
            </a:r>
            <a:r>
              <a:rPr lang="sr-Latn-RS" b="1" dirty="0" smtClean="0">
                <a:solidFill>
                  <a:srgbClr val="0000FF"/>
                </a:solidFill>
              </a:rPr>
              <a:t>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74720" y="5029200"/>
            <a:ext cx="346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FF0000"/>
                </a:solidFill>
              </a:rPr>
              <a:t>29 </a:t>
            </a:r>
            <a:r>
              <a:rPr lang="en-US" b="1" dirty="0" smtClean="0">
                <a:solidFill>
                  <a:srgbClr val="FF0000"/>
                </a:solidFill>
              </a:rPr>
              <a:t>cm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Latn-RS" b="1" dirty="0"/>
              <a:t>: </a:t>
            </a:r>
            <a:r>
              <a:rPr lang="sr-Latn-RS" b="1" dirty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sr-Latn-RS" b="1" dirty="0" smtClean="0">
                <a:solidFill>
                  <a:srgbClr val="002060"/>
                </a:solidFill>
              </a:rPr>
              <a:t>m </a:t>
            </a:r>
            <a:r>
              <a:rPr lang="sr-Latn-RS" b="1" dirty="0"/>
              <a:t>= </a:t>
            </a:r>
            <a:r>
              <a:rPr lang="sr-Latn-RS" b="1" dirty="0" smtClean="0"/>
              <a:t>9</a:t>
            </a:r>
            <a:r>
              <a:rPr lang="sr-Latn-RS" dirty="0" smtClean="0"/>
              <a:t> </a:t>
            </a:r>
            <a:r>
              <a:rPr lang="sr-Cyrl-RS" dirty="0" smtClean="0"/>
              <a:t>(</a:t>
            </a:r>
            <a:r>
              <a:rPr lang="sr-Cyrl-RS" b="1" dirty="0" smtClean="0"/>
              <a:t>остатак 2</a:t>
            </a:r>
            <a:r>
              <a:rPr lang="sr-Cyrl-RS" dirty="0" smtClean="0"/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7807" y="5605047"/>
            <a:ext cx="509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cm</a:t>
            </a:r>
            <a:r>
              <a:rPr lang="en-US" dirty="0" smtClean="0"/>
              <a:t> </a:t>
            </a:r>
            <a:r>
              <a:rPr lang="sr-Cyrl-RS" dirty="0"/>
              <a:t>се у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sr-Cyrl-RS" b="1" dirty="0" smtClean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 cm</a:t>
            </a:r>
            <a:r>
              <a:rPr lang="en-US" dirty="0" smtClean="0"/>
              <a:t> </a:t>
            </a:r>
            <a:r>
              <a:rPr lang="sr-Cyrl-RS" b="1" u="sng" dirty="0"/>
              <a:t>садрже</a:t>
            </a:r>
            <a:r>
              <a:rPr lang="sr-Cyrl-RS" b="1" dirty="0"/>
              <a:t> 9 </a:t>
            </a:r>
            <a:r>
              <a:rPr lang="sr-Cyrl-RS" b="1" dirty="0" smtClean="0"/>
              <a:t>пута и </a:t>
            </a:r>
            <a:r>
              <a:rPr lang="sr-Cyrl-RS" b="1" u="sng" dirty="0" smtClean="0"/>
              <a:t>остатак је </a:t>
            </a:r>
            <a:r>
              <a:rPr lang="sr-Cyrl-RS" b="1" dirty="0" smtClean="0"/>
              <a:t>2!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075777" y="5303520"/>
            <a:ext cx="330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Јер је </a:t>
            </a:r>
            <a:r>
              <a:rPr lang="sr-Cyrl-RS" b="1" dirty="0"/>
              <a:t>9 ·</a:t>
            </a:r>
            <a:r>
              <a:rPr lang="sr-Cyrl-RS" dirty="0"/>
              <a:t> </a:t>
            </a:r>
            <a:r>
              <a:rPr lang="sr-Cyrl-RS" b="1" dirty="0">
                <a:solidFill>
                  <a:srgbClr val="002060"/>
                </a:solidFill>
              </a:rPr>
              <a:t>3 </a:t>
            </a:r>
            <a:r>
              <a:rPr lang="en-US" b="1" dirty="0" smtClean="0">
                <a:solidFill>
                  <a:srgbClr val="002060"/>
                </a:solidFill>
              </a:rPr>
              <a:t>cm</a:t>
            </a:r>
            <a:r>
              <a:rPr lang="sr-Cyrl-RS" b="1" dirty="0" smtClean="0">
                <a:solidFill>
                  <a:srgbClr val="002060"/>
                </a:solidFill>
              </a:rPr>
              <a:t> </a:t>
            </a:r>
            <a:r>
              <a:rPr lang="sr-Cyrl-RS" b="1" dirty="0" smtClean="0"/>
              <a:t>+ 2 </a:t>
            </a:r>
            <a:r>
              <a:rPr lang="en-US" b="1" dirty="0" smtClean="0"/>
              <a:t>cm </a:t>
            </a:r>
            <a:r>
              <a:rPr lang="sr-Cyrl-RS" b="1" dirty="0"/>
              <a:t>=</a:t>
            </a:r>
            <a:r>
              <a:rPr lang="sr-Cyrl-RS" dirty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9</a:t>
            </a:r>
            <a:r>
              <a:rPr lang="sr-Cyrl-RS" b="1" dirty="0" smtClean="0">
                <a:solidFill>
                  <a:srgbClr val="FF0000"/>
                </a:solidFill>
              </a:rPr>
              <a:t> </a:t>
            </a:r>
            <a:r>
              <a:rPr lang="en-US" b="1" smtClean="0">
                <a:solidFill>
                  <a:srgbClr val="FF0000"/>
                </a:solidFill>
              </a:rPr>
              <a:t>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9849" y="6345712"/>
            <a:ext cx="219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ЗАКЉУЧУЈЕМО: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043646" y="6345712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Број 29 </a:t>
            </a:r>
            <a:r>
              <a:rPr lang="sr-Cyrl-RS" b="1" u="sng" dirty="0" smtClean="0"/>
              <a:t>није дељив </a:t>
            </a:r>
            <a:r>
              <a:rPr lang="sr-Cyrl-RS" dirty="0" smtClean="0"/>
              <a:t>бројем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4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87384"/>
            <a:ext cx="10049256" cy="3657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r-Cyrl-RS" b="1" u="sng" dirty="0" smtClean="0">
                <a:solidFill>
                  <a:srgbClr val="7030A0"/>
                </a:solidFill>
              </a:rPr>
              <a:t>Да утврдимо</a:t>
            </a:r>
            <a:r>
              <a:rPr lang="sr-Cyrl-RS" dirty="0" smtClean="0">
                <a:solidFill>
                  <a:srgbClr val="7030A0"/>
                </a:solidFill>
              </a:rPr>
              <a:t>: </a:t>
            </a:r>
            <a:r>
              <a:rPr lang="sr-Cyrl-RS" b="1" dirty="0" smtClean="0"/>
              <a:t>У броју 6 </a:t>
            </a:r>
            <a:r>
              <a:rPr lang="sr-Cyrl-RS" b="1" dirty="0" smtClean="0">
                <a:solidFill>
                  <a:srgbClr val="009900"/>
                </a:solidFill>
              </a:rPr>
              <a:t>се</a:t>
            </a:r>
            <a:r>
              <a:rPr lang="sr-Cyrl-RS" dirty="0" smtClean="0"/>
              <a:t>, поред њега самог, </a:t>
            </a:r>
            <a:r>
              <a:rPr lang="sr-Cyrl-RS" b="1" dirty="0" smtClean="0">
                <a:solidFill>
                  <a:srgbClr val="009900"/>
                </a:solidFill>
              </a:rPr>
              <a:t>садрже сви </a:t>
            </a:r>
            <a:r>
              <a:rPr lang="sr-Cyrl-RS" dirty="0" smtClean="0"/>
              <a:t>природни </a:t>
            </a:r>
            <a:r>
              <a:rPr lang="sr-Cyrl-RS" b="1" dirty="0" smtClean="0">
                <a:solidFill>
                  <a:srgbClr val="009900"/>
                </a:solidFill>
              </a:rPr>
              <a:t>бројеви мањи од њега</a:t>
            </a:r>
            <a:r>
              <a:rPr lang="sr-Cyrl-RS" dirty="0" smtClean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2754" y="2235790"/>
            <a:ext cx="6634985" cy="436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2783" y="1484140"/>
            <a:ext cx="9568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Овде је приказано како је </a:t>
            </a:r>
            <a:r>
              <a:rPr lang="sr-Cyrl-RS" b="1" u="sng" dirty="0">
                <a:solidFill>
                  <a:srgbClr val="009900"/>
                </a:solidFill>
              </a:rPr>
              <a:t>број 6 дељив бројевима 2, 3, 6 и 1</a:t>
            </a:r>
            <a:r>
              <a:rPr lang="sr-Cyrl-RS" dirty="0"/>
              <a:t>.</a:t>
            </a:r>
          </a:p>
          <a:p>
            <a:r>
              <a:rPr lang="sr-Cyrl-RS" dirty="0"/>
              <a:t>То је због тога што се ти </a:t>
            </a:r>
            <a:r>
              <a:rPr lang="sr-Cyrl-RS" b="1" u="sng" dirty="0">
                <a:solidFill>
                  <a:srgbClr val="009900"/>
                </a:solidFill>
              </a:rPr>
              <a:t>бројеви садрже у броју 6 </a:t>
            </a:r>
            <a:r>
              <a:rPr lang="sr-Cyrl-RS" dirty="0"/>
              <a:t>одређен број пута, </a:t>
            </a:r>
            <a:r>
              <a:rPr lang="sr-Cyrl-RS" b="1" u="sng" dirty="0"/>
              <a:t>без остатка</a:t>
            </a:r>
            <a:r>
              <a:rPr lang="sr-Cyrl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0320" y="653144"/>
            <a:ext cx="577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 броју 6 се бројеви 4 и 5 </a:t>
            </a:r>
            <a:r>
              <a:rPr lang="sr-Cyrl-RS" b="1" dirty="0" smtClean="0">
                <a:solidFill>
                  <a:srgbClr val="009900"/>
                </a:solidFill>
              </a:rPr>
              <a:t>садрже са остатком</a:t>
            </a:r>
            <a:r>
              <a:rPr lang="sr-Cyrl-R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10609" y="3282116"/>
            <a:ext cx="462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Број 6</a:t>
            </a:r>
            <a:r>
              <a:rPr lang="sr-Cyrl-RS" dirty="0" smtClean="0"/>
              <a:t> </a:t>
            </a:r>
            <a:r>
              <a:rPr lang="sr-Cyrl-RS" b="1" u="sng" dirty="0" smtClean="0">
                <a:solidFill>
                  <a:srgbClr val="009900"/>
                </a:solidFill>
              </a:rPr>
              <a:t>није дељив </a:t>
            </a:r>
            <a:r>
              <a:rPr lang="sr-Cyrl-RS" b="1" dirty="0" smtClean="0"/>
              <a:t>бројевима 4 и 5.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13113" y="1484140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1 · </a:t>
            </a:r>
            <a:r>
              <a:rPr lang="sr-Cyrl-RS" b="1" dirty="0" smtClean="0">
                <a:solidFill>
                  <a:srgbClr val="009900"/>
                </a:solidFill>
              </a:rPr>
              <a:t>4</a:t>
            </a:r>
            <a:r>
              <a:rPr lang="sr-Cyrl-RS" dirty="0" smtClean="0"/>
              <a:t> + 2 = </a:t>
            </a:r>
            <a:r>
              <a:rPr lang="sr-Cyrl-RS" b="1" dirty="0" smtClean="0">
                <a:solidFill>
                  <a:srgbClr val="009900"/>
                </a:solidFill>
              </a:rPr>
              <a:t>6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2223" y="1388236"/>
            <a:ext cx="236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1</a:t>
            </a:r>
            <a:r>
              <a:rPr lang="sr-Cyrl-RS" dirty="0"/>
              <a:t> </a:t>
            </a:r>
            <a:r>
              <a:rPr lang="sr-Cyrl-RS" dirty="0" smtClean="0"/>
              <a:t>· </a:t>
            </a:r>
            <a:r>
              <a:rPr lang="sr-Cyrl-RS" b="1" dirty="0" smtClean="0">
                <a:solidFill>
                  <a:srgbClr val="009900"/>
                </a:solidFill>
              </a:rPr>
              <a:t>5</a:t>
            </a:r>
            <a:r>
              <a:rPr lang="sr-Cyrl-RS" dirty="0" smtClean="0"/>
              <a:t> + 1 = </a:t>
            </a:r>
            <a:r>
              <a:rPr lang="sr-Cyrl-RS" b="1" dirty="0" smtClean="0">
                <a:solidFill>
                  <a:srgbClr val="009900"/>
                </a:solidFill>
              </a:rPr>
              <a:t>6</a:t>
            </a:r>
            <a:r>
              <a:rPr lang="sr-Cyrl-R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9935" y="1897122"/>
            <a:ext cx="387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Значи:  </a:t>
            </a:r>
            <a:r>
              <a:rPr lang="sr-Cyrl-RS" b="1" dirty="0" smtClean="0">
                <a:solidFill>
                  <a:srgbClr val="009900"/>
                </a:solidFill>
              </a:rPr>
              <a:t>6</a:t>
            </a:r>
            <a:r>
              <a:rPr lang="sr-Cyrl-RS" dirty="0" smtClean="0"/>
              <a:t> : </a:t>
            </a:r>
            <a:r>
              <a:rPr lang="sr-Cyrl-RS" b="1" dirty="0" smtClean="0">
                <a:solidFill>
                  <a:srgbClr val="009900"/>
                </a:solidFill>
              </a:rPr>
              <a:t>4</a:t>
            </a:r>
            <a:r>
              <a:rPr lang="sr-Cyrl-RS" dirty="0" smtClean="0"/>
              <a:t> = 1 (</a:t>
            </a:r>
            <a:r>
              <a:rPr lang="sr-Cyrl-RS" u="sng" dirty="0" smtClean="0">
                <a:solidFill>
                  <a:srgbClr val="009900"/>
                </a:solidFill>
              </a:rPr>
              <a:t>остатак 2</a:t>
            </a:r>
            <a:r>
              <a:rPr lang="sr-Cyrl-R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1257" y="2635786"/>
            <a:ext cx="617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Број </a:t>
            </a:r>
            <a:r>
              <a:rPr lang="sr-Cyrl-RS" b="1" dirty="0" smtClean="0">
                <a:solidFill>
                  <a:srgbClr val="009900"/>
                </a:solidFill>
              </a:rPr>
              <a:t>4</a:t>
            </a:r>
            <a:r>
              <a:rPr lang="sr-Cyrl-RS" b="1" dirty="0" smtClean="0"/>
              <a:t> се </a:t>
            </a:r>
            <a:r>
              <a:rPr lang="sr-Cyrl-RS" b="1" dirty="0" smtClean="0">
                <a:solidFill>
                  <a:srgbClr val="009900"/>
                </a:solidFill>
              </a:rPr>
              <a:t>садржи</a:t>
            </a:r>
            <a:r>
              <a:rPr lang="sr-Cyrl-RS" b="1" dirty="0" smtClean="0"/>
              <a:t> у броју </a:t>
            </a:r>
            <a:r>
              <a:rPr lang="sr-Cyrl-RS" b="1" dirty="0" smtClean="0">
                <a:solidFill>
                  <a:srgbClr val="009900"/>
                </a:solidFill>
              </a:rPr>
              <a:t>6 </a:t>
            </a:r>
            <a:r>
              <a:rPr lang="sr-Cyrl-RS" b="1" dirty="0" smtClean="0"/>
              <a:t>једанпут и </a:t>
            </a:r>
            <a:r>
              <a:rPr lang="sr-Cyrl-RS" b="1" dirty="0" smtClean="0">
                <a:solidFill>
                  <a:srgbClr val="009900"/>
                </a:solidFill>
              </a:rPr>
              <a:t>остатак је 2</a:t>
            </a:r>
            <a:r>
              <a:rPr lang="sr-Cyrl-RS" b="1" dirty="0" smtClean="0"/>
              <a:t>.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04857" y="1804788"/>
            <a:ext cx="333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Значи:  </a:t>
            </a:r>
            <a:r>
              <a:rPr lang="sr-Cyrl-RS" b="1" dirty="0">
                <a:solidFill>
                  <a:srgbClr val="009900"/>
                </a:solidFill>
              </a:rPr>
              <a:t>6</a:t>
            </a:r>
            <a:r>
              <a:rPr lang="sr-Cyrl-RS" dirty="0"/>
              <a:t> : </a:t>
            </a:r>
            <a:r>
              <a:rPr lang="sr-Cyrl-RS" b="1" dirty="0" smtClean="0">
                <a:solidFill>
                  <a:srgbClr val="009900"/>
                </a:solidFill>
              </a:rPr>
              <a:t>5</a:t>
            </a:r>
            <a:r>
              <a:rPr lang="sr-Cyrl-RS" dirty="0" smtClean="0"/>
              <a:t> </a:t>
            </a:r>
            <a:r>
              <a:rPr lang="sr-Cyrl-RS" dirty="0"/>
              <a:t>= 1 (</a:t>
            </a:r>
            <a:r>
              <a:rPr lang="sr-Cyrl-RS" u="sng" dirty="0">
                <a:solidFill>
                  <a:srgbClr val="009900"/>
                </a:solidFill>
              </a:rPr>
              <a:t>остатак </a:t>
            </a:r>
            <a:r>
              <a:rPr lang="sr-Cyrl-RS" u="sng" dirty="0" smtClean="0">
                <a:solidFill>
                  <a:srgbClr val="009900"/>
                </a:solidFill>
              </a:rPr>
              <a:t>1</a:t>
            </a:r>
            <a:r>
              <a:rPr lang="sr-Cyrl-R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13417" y="2635785"/>
            <a:ext cx="570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Број </a:t>
            </a:r>
            <a:r>
              <a:rPr lang="sr-Cyrl-RS" b="1" dirty="0" smtClean="0">
                <a:solidFill>
                  <a:srgbClr val="009900"/>
                </a:solidFill>
              </a:rPr>
              <a:t>5 </a:t>
            </a:r>
            <a:r>
              <a:rPr lang="sr-Cyrl-RS" b="1" dirty="0" smtClean="0"/>
              <a:t>се </a:t>
            </a:r>
            <a:r>
              <a:rPr lang="sr-Cyrl-RS" b="1" dirty="0" smtClean="0">
                <a:solidFill>
                  <a:srgbClr val="009900"/>
                </a:solidFill>
              </a:rPr>
              <a:t>садржи</a:t>
            </a:r>
            <a:r>
              <a:rPr lang="sr-Cyrl-RS" b="1" dirty="0" smtClean="0"/>
              <a:t> у броју </a:t>
            </a:r>
            <a:r>
              <a:rPr lang="sr-Cyrl-RS" b="1" dirty="0" smtClean="0">
                <a:solidFill>
                  <a:srgbClr val="009900"/>
                </a:solidFill>
              </a:rPr>
              <a:t>6</a:t>
            </a:r>
            <a:r>
              <a:rPr lang="sr-Cyrl-RS" b="1" dirty="0" smtClean="0"/>
              <a:t> једанпут и </a:t>
            </a:r>
            <a:r>
              <a:rPr lang="sr-Cyrl-RS" b="1" dirty="0" smtClean="0">
                <a:solidFill>
                  <a:srgbClr val="009900"/>
                </a:solidFill>
              </a:rPr>
              <a:t>остатак је 1</a:t>
            </a:r>
            <a:r>
              <a:rPr lang="sr-Cyrl-RS" b="1" dirty="0" smtClean="0"/>
              <a:t>.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780104" y="4002157"/>
            <a:ext cx="1621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Реши овај</a:t>
            </a:r>
          </a:p>
          <a:p>
            <a:r>
              <a:rPr lang="sr-Cyrl-RS" dirty="0" smtClean="0"/>
              <a:t> задатак у </a:t>
            </a:r>
          </a:p>
          <a:p>
            <a:r>
              <a:rPr lang="sr-Cyrl-RS" dirty="0" smtClean="0"/>
              <a:t>Уџбенику, </a:t>
            </a:r>
          </a:p>
          <a:p>
            <a:r>
              <a:rPr lang="sr-Cyrl-RS" dirty="0"/>
              <a:t>н</a:t>
            </a:r>
            <a:r>
              <a:rPr lang="sr-Cyrl-RS" dirty="0" smtClean="0"/>
              <a:t>а 36. страни.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00404 -0.369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87338" y="1466593"/>
            <a:ext cx="6074228" cy="520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7433" y="730354"/>
            <a:ext cx="868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Као и сваки други број, </a:t>
            </a:r>
            <a:r>
              <a:rPr lang="sr-Cyrl-RS" b="1" dirty="0" smtClean="0"/>
              <a:t>број 12 </a:t>
            </a:r>
            <a:r>
              <a:rPr lang="sr-Cyrl-RS" dirty="0" smtClean="0"/>
              <a:t>је </a:t>
            </a:r>
            <a:r>
              <a:rPr lang="sr-Cyrl-RS" b="1" dirty="0" smtClean="0"/>
              <a:t>дељив са 1 </a:t>
            </a:r>
            <a:r>
              <a:rPr lang="sr-Cyrl-RS" dirty="0" smtClean="0"/>
              <a:t>и са </a:t>
            </a:r>
            <a:r>
              <a:rPr lang="sr-Cyrl-RS" b="1" dirty="0" smtClean="0"/>
              <a:t>самим собом</a:t>
            </a:r>
            <a:r>
              <a:rPr lang="sr-Cyrl-RS" dirty="0" smtClean="0"/>
              <a:t>.</a:t>
            </a:r>
          </a:p>
          <a:p>
            <a:r>
              <a:rPr lang="sr-Cyrl-RS" dirty="0" smtClean="0"/>
              <a:t>Поред тога, број 12 је </a:t>
            </a:r>
            <a:r>
              <a:rPr lang="sr-Cyrl-RS" b="1" dirty="0" smtClean="0"/>
              <a:t>дељив и са: 4, 2, 3 и 6</a:t>
            </a:r>
            <a:r>
              <a:rPr lang="sr-Cyrl-R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338" y="2060620"/>
            <a:ext cx="20914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У </a:t>
            </a:r>
            <a:r>
              <a:rPr lang="sr-Cyrl-RS" dirty="0"/>
              <a:t>овом </a:t>
            </a:r>
            <a:r>
              <a:rPr lang="sr-Cyrl-RS" dirty="0" smtClean="0"/>
              <a:t>задатку</a:t>
            </a:r>
            <a:endParaRPr lang="sr-Latn-RS" dirty="0" smtClean="0"/>
          </a:p>
          <a:p>
            <a:r>
              <a:rPr lang="sr-Cyrl-RS" dirty="0"/>
              <a:t> </a:t>
            </a:r>
            <a:r>
              <a:rPr lang="sr-Cyrl-RS" dirty="0" smtClean="0"/>
              <a:t>треба</a:t>
            </a:r>
            <a:endParaRPr lang="sr-Latn-RS" dirty="0" smtClean="0"/>
          </a:p>
          <a:p>
            <a:r>
              <a:rPr lang="sr-Cyrl-RS" dirty="0" smtClean="0"/>
              <a:t> </a:t>
            </a:r>
            <a:r>
              <a:rPr lang="sr-Cyrl-RS" dirty="0"/>
              <a:t>израчунати </a:t>
            </a:r>
            <a:endParaRPr lang="sr-Latn-RS" dirty="0" smtClean="0"/>
          </a:p>
          <a:p>
            <a:r>
              <a:rPr lang="sr-Cyrl-RS" b="1" dirty="0" smtClean="0"/>
              <a:t>колико </a:t>
            </a:r>
            <a:r>
              <a:rPr lang="sr-Cyrl-RS" b="1" dirty="0"/>
              <a:t>се </a:t>
            </a:r>
            <a:r>
              <a:rPr lang="sr-Cyrl-RS" b="1" dirty="0" smtClean="0"/>
              <a:t>пута</a:t>
            </a:r>
            <a:endParaRPr lang="sr-Latn-RS" b="1" dirty="0" smtClean="0"/>
          </a:p>
          <a:p>
            <a:r>
              <a:rPr lang="sr-Cyrl-RS" b="1" dirty="0" smtClean="0"/>
              <a:t> </a:t>
            </a:r>
            <a:r>
              <a:rPr lang="sr-Cyrl-RS" dirty="0"/>
              <a:t>4, 2, 3 и 6 </a:t>
            </a:r>
            <a:r>
              <a:rPr lang="sr-Cyrl-RS" b="1" dirty="0"/>
              <a:t>садрже </a:t>
            </a:r>
            <a:endParaRPr lang="sr-Latn-RS" b="1" dirty="0" smtClean="0"/>
          </a:p>
          <a:p>
            <a:r>
              <a:rPr lang="sr-Cyrl-RS" b="1" dirty="0" smtClean="0"/>
              <a:t>у </a:t>
            </a:r>
            <a:r>
              <a:rPr lang="sr-Cyrl-RS" b="1" dirty="0"/>
              <a:t>броју 12</a:t>
            </a:r>
            <a:r>
              <a:rPr lang="sr-Cyrl-RS" dirty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7431" y="180304"/>
            <a:ext cx="1017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u="sng" dirty="0" smtClean="0"/>
              <a:t>Научили смо: </a:t>
            </a:r>
            <a:r>
              <a:rPr lang="sr-Cyrl-RS" dirty="0" smtClean="0"/>
              <a:t>у броју 12 </a:t>
            </a:r>
            <a:r>
              <a:rPr lang="sr-Cyrl-RS" b="1" dirty="0" smtClean="0"/>
              <a:t>садржи се</a:t>
            </a:r>
            <a:r>
              <a:rPr lang="sr-Cyrl-RS" dirty="0" smtClean="0"/>
              <a:t> он сам и сви природни бројеви мањи од њега.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7433" y="730353"/>
            <a:ext cx="918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Број 12 </a:t>
            </a:r>
            <a:r>
              <a:rPr lang="sr-Cyrl-RS" b="1" dirty="0" smtClean="0"/>
              <a:t>није дељив са</a:t>
            </a:r>
            <a:r>
              <a:rPr lang="sr-Cyrl-RS" dirty="0" smtClean="0"/>
              <a:t>: 5, 7, 8, 9, 10 и 11.</a:t>
            </a:r>
          </a:p>
          <a:p>
            <a:r>
              <a:rPr lang="sr-Cyrl-RS" dirty="0" smtClean="0"/>
              <a:t>Али, </a:t>
            </a:r>
            <a:r>
              <a:rPr lang="sr-Cyrl-RS" b="1" dirty="0" smtClean="0"/>
              <a:t>ови бројеви се садрже </a:t>
            </a:r>
            <a:r>
              <a:rPr lang="sr-Cyrl-RS" dirty="0" smtClean="0"/>
              <a:t>у броју 12, наравно </a:t>
            </a:r>
            <a:r>
              <a:rPr lang="sr-Cyrl-RS" b="1" dirty="0" smtClean="0"/>
              <a:t>са остатком</a:t>
            </a:r>
            <a:r>
              <a:rPr lang="sr-Cyrl-R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19861" y="3525078"/>
            <a:ext cx="1621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Реши и овај </a:t>
            </a:r>
          </a:p>
          <a:p>
            <a:r>
              <a:rPr lang="sr-Cyrl-RS" dirty="0"/>
              <a:t>з</a:t>
            </a:r>
            <a:r>
              <a:rPr lang="sr-Cyrl-RS" dirty="0" smtClean="0"/>
              <a:t>адатак у</a:t>
            </a:r>
          </a:p>
          <a:p>
            <a:r>
              <a:rPr lang="sr-Cyrl-RS" dirty="0" smtClean="0"/>
              <a:t>Уџбенику,</a:t>
            </a:r>
          </a:p>
          <a:p>
            <a:r>
              <a:rPr lang="sr-Cyrl-RS" dirty="0"/>
              <a:t>н</a:t>
            </a:r>
            <a:r>
              <a:rPr lang="sr-Cyrl-RS" dirty="0" smtClean="0"/>
              <a:t>а 37. страни.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420914"/>
            <a:ext cx="10049256" cy="1640115"/>
          </a:xfrm>
        </p:spPr>
        <p:txBody>
          <a:bodyPr/>
          <a:lstStyle/>
          <a:p>
            <a:pPr marL="0" indent="0">
              <a:buNone/>
            </a:pPr>
            <a:r>
              <a:rPr lang="sr-Cyrl-RS" b="1" dirty="0" smtClean="0"/>
              <a:t>Можеш  преписати овај запис у своју свеску: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840347"/>
            <a:ext cx="4211392" cy="5615189"/>
          </a:xfrm>
        </p:spPr>
      </p:pic>
      <p:sp>
        <p:nvSpPr>
          <p:cNvPr id="2" name="TextBox 1"/>
          <p:cNvSpPr txBox="1"/>
          <p:nvPr/>
        </p:nvSpPr>
        <p:spPr>
          <a:xfrm>
            <a:off x="7191174" y="2155253"/>
            <a:ext cx="392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Знање ћеш проверити играјући </a:t>
            </a:r>
            <a:r>
              <a:rPr lang="sr-Cyrl-RS" b="1" dirty="0" smtClean="0">
                <a:solidFill>
                  <a:srgbClr val="009900"/>
                </a:solidFill>
              </a:rPr>
              <a:t>МАТЕМАТИЧКУ ИГРУ ,,Дељивост’’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1174" y="2801584"/>
            <a:ext cx="4095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на учитељицином сајту: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marinaromanic.weebly.com/</a:t>
            </a:r>
            <a:r>
              <a:rPr lang="sr-Cyrl-RS" dirty="0" smtClean="0"/>
              <a:t> 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1232</TotalTime>
  <Words>517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Cambria</vt:lpstr>
      <vt:lpstr>Rockwell</vt:lpstr>
      <vt:lpstr>Rockwell Condensed</vt:lpstr>
      <vt:lpstr>Wingdings</vt:lpstr>
      <vt:lpstr>Wood Type</vt:lpstr>
      <vt:lpstr>Садржавање. ДЕЉИВОСТ БРОЈЕВА</vt:lpstr>
      <vt:lpstr>Садржавање: шта је то?</vt:lpstr>
      <vt:lpstr>PowerPoint Presentation</vt:lpstr>
      <vt:lpstr>Шта је још важно да знамо?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Веза множења и дељења</dc:title>
  <dc:creator>Korisnik</dc:creator>
  <cp:lastModifiedBy>Korisnik</cp:lastModifiedBy>
  <cp:revision>184</cp:revision>
  <dcterms:created xsi:type="dcterms:W3CDTF">2020-03-20T15:20:25Z</dcterms:created>
  <dcterms:modified xsi:type="dcterms:W3CDTF">2020-05-25T14:28:23Z</dcterms:modified>
</cp:coreProperties>
</file>